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86087D39-2040-AA83-6782-E17FAD09B637}">
  <a:tblStyle styleId="{86087D39-2040-AA83-6782-E17FAD09B637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78" autoAdjust="0"/>
  </p:normalViewPr>
  <p:slideViewPr>
    <p:cSldViewPr>
      <p:cViewPr varScale="1">
        <p:scale>
          <a:sx n="80" d="100"/>
          <a:sy n="80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4400">
                        <a:latin typeface="Arial Black"/>
                      </a:rPr>
                      <a:t>490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4400">
                        <a:latin typeface="Arial Black"/>
                      </a:rPr>
                      <a:t>520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4400">
                        <a:latin typeface="Arial Black"/>
                      </a:rPr>
                      <a:t>700</a:t>
                    </a:r>
                    <a:endParaRPr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4400">
                        <a:latin typeface="Arial Black"/>
                      </a:rPr>
                      <a:t>1200</a:t>
                    </a:r>
                  </a:p>
                </c:rich>
              </c:tx>
              <c:dLblPos val="ctr"/>
              <c:showVal val="1"/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>
                    <a:solidFill>
                      <a:schemeClr val="lt1"/>
                    </a:solidFill>
                    <a:latin typeface="Arial Black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490</c:v>
                </c:pt>
                <c:pt idx="1">
                  <c:v>520</c:v>
                </c:pt>
                <c:pt idx="2">
                  <c:v>700</c:v>
                </c:pt>
                <c:pt idx="3">
                  <c:v>1200</c:v>
                </c:pt>
              </c:numCache>
            </c:numRef>
          </c:val>
        </c:ser>
        <c:dLbls>
          <c:showVal val="1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axId val="86084224"/>
        <c:axId val="86090112"/>
      </c:lineChart>
      <c:catAx>
        <c:axId val="86084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spc="30">
                <a:solidFill>
                  <a:schemeClr val="accent2"/>
                </a:solidFill>
                <a:latin typeface="Arial Black"/>
                <a:ea typeface="+mn-ea"/>
                <a:cs typeface="+mn-cs"/>
              </a:defRPr>
            </a:pPr>
            <a:endParaRPr lang="ru-RU"/>
          </a:p>
        </c:txPr>
        <c:crossAx val="86090112"/>
        <c:crosses val="autoZero"/>
        <c:auto val="1"/>
        <c:lblAlgn val="ctr"/>
        <c:lblOffset val="100"/>
      </c:catAx>
      <c:valAx>
        <c:axId val="86090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608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Объемы продаж, тыс.руб.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45000</c:v>
                </c:pt>
                <c:pt idx="1">
                  <c:v>38000</c:v>
                </c:pt>
                <c:pt idx="2">
                  <c:v>30000</c:v>
                </c:pt>
                <c:pt idx="3">
                  <c:v>24000</c:v>
                </c:pt>
              </c:numCache>
            </c:numRef>
          </c:val>
        </c:ser>
        <c:gapWidth val="182"/>
        <c:axId val="85782912"/>
        <c:axId val="85784448"/>
      </c:barChart>
      <c:catAx>
        <c:axId val="857829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>
                <a:solidFill>
                  <a:srgbClr val="002060"/>
                </a:solidFill>
                <a:latin typeface="Arial Black"/>
                <a:ea typeface="+mn-ea"/>
                <a:cs typeface="+mn-cs"/>
              </a:defRPr>
            </a:pPr>
            <a:endParaRPr lang="ru-RU"/>
          </a:p>
        </c:txPr>
        <c:crossAx val="85784448"/>
        <c:crosses val="autoZero"/>
        <c:auto val="1"/>
        <c:lblAlgn val="ctr"/>
        <c:lblOffset val="100"/>
      </c:catAx>
      <c:valAx>
        <c:axId val="857844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>
                <a:solidFill>
                  <a:srgbClr val="002060"/>
                </a:solidFill>
                <a:latin typeface="Arial Black"/>
                <a:ea typeface="+mn-ea"/>
                <a:cs typeface="+mn-cs"/>
              </a:defRPr>
            </a:pPr>
            <a:endParaRPr lang="ru-RU"/>
          </a:p>
        </c:txPr>
        <c:crossAx val="8578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2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200" b="1"/>
  </cs:axisTitle>
  <cs:categoryAxis>
    <cs:lnRef idx="0">
      <cs:styleClr val="0"/>
    </cs:lnRef>
    <cs:fillRef idx="0"/>
    <cs:effectRef idx="0"/>
    <cs:fontRef idx="minor">
      <a:schemeClr val="lt1"/>
    </cs:fontRef>
    <cs:defRPr sz="1200" spc="3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50"/>
  </cs:chartArea>
  <cs:dataLabel>
    <cs:lnRef idx="0"/>
    <cs:fillRef idx="0">
      <cs:styleClr val="0"/>
    </cs:fillRef>
    <cs:effectRef idx="0"/>
    <cs:fontRef idx="minor">
      <a:schemeClr val="lt1"/>
    </cs:fontRef>
    <cs:spPr bwMode="auto">
      <a:prstGeom prst="rect">
        <a:avLst/>
      </a:prstGeom>
      <a:solidFill>
        <a:schemeClr val="phClr"/>
      </a:solidFill>
    </cs:spPr>
    <cs:defRPr sz="1200" b="1"/>
  </cs:dataLabel>
  <cs:dataLabelCallout>
    <cs:lnRef idx="0">
      <cs:styleClr val="auto"/>
    </cs:lnRef>
    <cs:fillRef idx="0"/>
    <cs:effectRef idx="0"/>
    <cs:fontRef idx="minor">
      <cs:styleClr val="auto"/>
    </cs:fontRef>
    <cs:spPr bwMode="auto">
      <a:prstGeom prst="rect">
        <a:avLst/>
      </a:prstGeom>
      <a:solidFill>
        <a:schemeClr val="lt1"/>
      </a:solidFill>
      <a:ln>
        <a:solidFill>
          <a:schemeClr val="phClr"/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 bwMode="auto">
      <a:prstGeom prst="rect">
        <a:avLst/>
      </a:prstGeom>
      <a:ln w="25400" cap="rnd">
        <a:solidFill>
          <a:schemeClr val="lt1"/>
        </a:solidFill>
        <a:round/>
      </a:ln>
      <a:effectLst>
        <a:outerShdw dir="2700000" dist="25400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</a:ln>
    </cs:spPr>
    <cs:defRPr sz="1200"/>
  </cs:dataTable>
  <cs:down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200"/>
  </cs:seriesAxis>
  <cs:seriesLine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2000" b="1" cap="all" spc="100"/>
  </cs:title>
  <cs:trendline>
    <cs:lnRef idx="0"/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200"/>
  </cs:trendlineLabel>
  <cs:upBar>
    <cs:lnRef idx="0">
      <cs:styleClr val="0"/>
    </cs:lnRef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200"/>
  </cs:valueAxis>
  <cs:wall>
    <cs:lnRef idx="0"/>
    <cs:fillRef idx="0"/>
    <cs:effectRef idx="0"/>
    <cs:fontRef idx="minor">
      <a:schemeClr val="dk1"/>
    </cs:fontRef>
  </cs:wall>
  <cs:dataPointMarkerLayout symbol="circle" size="14"/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79B47C-2234-4587-B8DF-B707DED5065D}" type="datetimeFigureOut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CA34C0-7CAB-456E-B75B-ED6D10F45DA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CA34C0-7CAB-456E-B75B-ED6D10F45DA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2CA34C0-7CAB-456E-B75B-ED6D10F45DA9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0962E9-D0A0-485E-BEB7-5EF8662C0BB0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D4159D-93FC-4D5F-BACC-12B2753281DD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21A8A-29BE-496E-9A17-F6BE80ACAB95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C9A63D-4DD8-46DE-B468-7DE21D6C744E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AFFE4D-0656-4783-929E-DCA71F4955E6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71D16F-3795-4CFD-98F7-5399BD172ED8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EA8954-0854-490C-916C-CACA6E39F000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FA2FFA-2467-49F0-9AE6-28308AD5BF93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DEC616-AF53-454E-B5AD-471F89416A9A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9B834F-5BA9-4810-BF0D-198F5C614F5A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B12712-8B31-4375-9474-3BE90579BA83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497F63-4349-49B2-A6F1-BBBBED964A35}" type="datetime1">
              <a:rPr lang="ru-RU"/>
              <a:pPr>
                <a:defRPr/>
              </a:pPr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363020" y="1164690"/>
            <a:ext cx="11465960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  <a:latin typeface="Arial Black"/>
                <a:cs typeface="Times New Roman"/>
              </a:rPr>
              <a:t>«Перспективы развития производства пластмассовых сцинтилляторов до 2024 г. в рамках импортозамещения»</a:t>
            </a:r>
            <a:endParaRPr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8435084" y="4935894"/>
            <a:ext cx="3393896" cy="1614137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 u="sng">
                <a:solidFill>
                  <a:schemeClr val="accent1">
                    <a:lumMod val="75000"/>
                  </a:schemeClr>
                </a:solidFill>
                <a:latin typeface="Arial Black"/>
                <a:cs typeface="Times New Roman"/>
              </a:rPr>
              <a:t>Докладчик:</a:t>
            </a:r>
            <a:endParaRPr/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Arial Black"/>
                <a:cs typeface="Times New Roman"/>
              </a:rPr>
              <a:t>инженер 1 категории</a:t>
            </a:r>
            <a:endParaRPr/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Arial Black"/>
                <a:cs typeface="Times New Roman"/>
              </a:rPr>
              <a:t>«Отдела пластмассовых сцинтилляторов»</a:t>
            </a:r>
            <a:endParaRPr/>
          </a:p>
          <a:p>
            <a:pPr algn="r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Arial Black"/>
                <a:cs typeface="Times New Roman"/>
              </a:rPr>
              <a:t>Халанский Д.А.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5428180" y="6319199"/>
            <a:ext cx="133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Times New Roman"/>
                <a:cs typeface="Times New Roman"/>
              </a:rPr>
              <a:t>2022 г.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0" y="3079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002060"/>
                </a:solidFill>
                <a:latin typeface="Arial Black"/>
                <a:ea typeface="Arial"/>
                <a:cs typeface="Times New Roman"/>
              </a:rPr>
              <a:t>АО «ИФТП»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2663"/>
    </mc:Choice>
    <mc:Fallback>
      <p:transition advTm="266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78095" y="667821"/>
            <a:ext cx="973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Arial Black"/>
              </a:rPr>
              <a:t>Результаты модернизации </a:t>
            </a:r>
            <a:r>
              <a:rPr lang="ru-RU" sz="3200" dirty="0" smtClean="0">
                <a:solidFill>
                  <a:srgbClr val="002060"/>
                </a:solidFill>
                <a:latin typeface="Arial Black"/>
              </a:rPr>
              <a:t>2017-2018 </a:t>
            </a:r>
            <a:r>
              <a:rPr lang="ru-RU" sz="3200" dirty="0">
                <a:solidFill>
                  <a:srgbClr val="002060"/>
                </a:solidFill>
                <a:latin typeface="Arial Black"/>
              </a:rPr>
              <a:t>гг.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410966" y="1739702"/>
            <a:ext cx="11126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dirty="0">
                <a:latin typeface="Arial Black"/>
              </a:rPr>
              <a:t>В результате модернизации оборудования </a:t>
            </a:r>
            <a:r>
              <a:rPr lang="en-US" sz="2400" dirty="0">
                <a:latin typeface="Arial Black"/>
              </a:rPr>
              <a:t>:</a:t>
            </a:r>
            <a:endParaRPr lang="ru-RU" sz="2400" dirty="0">
              <a:latin typeface="Arial Black"/>
            </a:endParaRPr>
          </a:p>
          <a:p>
            <a:pPr marL="457200" indent="-457200" algn="just">
              <a:lnSpc>
                <a:spcPct val="150000"/>
              </a:lnSpc>
              <a:buAutoNum type="arabicParenR"/>
              <a:defRPr/>
            </a:pPr>
            <a:r>
              <a:rPr lang="ru-RU" sz="2400" dirty="0">
                <a:latin typeface="Arial Black"/>
              </a:rPr>
              <a:t>Увеличился </a:t>
            </a:r>
            <a:r>
              <a:rPr lang="ru-RU" sz="2400" dirty="0" err="1">
                <a:latin typeface="Arial Black"/>
              </a:rPr>
              <a:t>световыход</a:t>
            </a:r>
            <a:r>
              <a:rPr lang="ru-RU" sz="2400" dirty="0">
                <a:latin typeface="Arial Black"/>
              </a:rPr>
              <a:t> маломерных и средних  изделий (до</a:t>
            </a:r>
            <a:r>
              <a:rPr lang="en-US" sz="2400" dirty="0">
                <a:latin typeface="Arial Black"/>
              </a:rPr>
              <a:t> </a:t>
            </a:r>
            <a:r>
              <a:rPr lang="ru-RU" sz="2400" dirty="0">
                <a:latin typeface="Arial Black"/>
              </a:rPr>
              <a:t>700мм) </a:t>
            </a:r>
            <a:r>
              <a:rPr lang="ru-RU" sz="2400" b="1" dirty="0">
                <a:solidFill>
                  <a:srgbClr val="FF0000"/>
                </a:solidFill>
                <a:latin typeface="Arial Black"/>
              </a:rPr>
              <a:t>на 10-15% </a:t>
            </a:r>
            <a:r>
              <a:rPr lang="en-US" sz="2400" dirty="0">
                <a:latin typeface="Arial Black"/>
              </a:rPr>
              <a:t>;</a:t>
            </a:r>
            <a:endParaRPr lang="ru-RU" sz="2400" dirty="0">
              <a:latin typeface="Arial Black"/>
            </a:endParaRPr>
          </a:p>
          <a:p>
            <a:pPr marL="457200" indent="-457200" algn="just">
              <a:lnSpc>
                <a:spcPct val="150000"/>
              </a:lnSpc>
              <a:buAutoNum type="arabicParenR"/>
              <a:defRPr/>
            </a:pPr>
            <a:r>
              <a:rPr lang="ru-RU" sz="2400" dirty="0">
                <a:latin typeface="Arial Black"/>
              </a:rPr>
              <a:t>На длинномерных изделиях увеличилась длина затухания в </a:t>
            </a:r>
            <a:r>
              <a:rPr lang="ru-RU" sz="2400" dirty="0" smtClean="0">
                <a:latin typeface="Arial Black"/>
              </a:rPr>
              <a:t>'</a:t>
            </a:r>
            <a:r>
              <a:rPr lang="en-US" sz="2400" i="1" dirty="0" smtClean="0">
                <a:latin typeface="Arial Black"/>
              </a:rPr>
              <a:t>e</a:t>
            </a:r>
            <a:r>
              <a:rPr lang="ru-RU" sz="2400" i="1" dirty="0" smtClean="0">
                <a:latin typeface="Arial Black"/>
              </a:rPr>
              <a:t> </a:t>
            </a:r>
            <a:r>
              <a:rPr lang="ru-RU" sz="2400" dirty="0" smtClean="0">
                <a:latin typeface="Arial Black"/>
              </a:rPr>
              <a:t>' раз </a:t>
            </a:r>
            <a:r>
              <a:rPr lang="ru-RU" sz="2400" b="1" dirty="0">
                <a:solidFill>
                  <a:srgbClr val="FF0000"/>
                </a:solidFill>
                <a:latin typeface="Arial Black"/>
              </a:rPr>
              <a:t>на 15-20 % </a:t>
            </a:r>
            <a:r>
              <a:rPr lang="en-US" sz="2400" dirty="0">
                <a:latin typeface="Arial Black"/>
              </a:rPr>
              <a:t>;</a:t>
            </a:r>
            <a:endParaRPr dirty="0"/>
          </a:p>
          <a:p>
            <a:pPr marL="457200" indent="-457200" algn="just">
              <a:lnSpc>
                <a:spcPct val="150000"/>
              </a:lnSpc>
              <a:buAutoNum type="arabicParenR"/>
              <a:defRPr/>
            </a:pPr>
            <a:r>
              <a:rPr lang="ru-RU" sz="2400" dirty="0">
                <a:latin typeface="Arial Black"/>
              </a:rPr>
              <a:t>Объемы выпускаемой продукции увеличились </a:t>
            </a:r>
            <a:r>
              <a:rPr lang="ru-RU" sz="2400" dirty="0">
                <a:solidFill>
                  <a:srgbClr val="FF0000"/>
                </a:solidFill>
                <a:latin typeface="Arial Black"/>
              </a:rPr>
              <a:t>в 2,5 раза.</a:t>
            </a:r>
            <a:endParaRPr dirty="0"/>
          </a:p>
          <a:p>
            <a:pPr>
              <a:defRPr/>
            </a:pPr>
            <a:endParaRPr lang="ru-RU" sz="2400" dirty="0"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2671"/>
    </mc:Choice>
    <mc:Fallback>
      <p:transition advTm="26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513707" y="1438382"/>
          <a:ext cx="8003568" cy="469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 bwMode="auto">
          <a:xfrm flipH="1">
            <a:off x="821933" y="136525"/>
            <a:ext cx="9554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 Black"/>
              </a:rPr>
              <a:t>Объем </a:t>
            </a:r>
            <a:r>
              <a:rPr lang="ru-RU" sz="3600" b="1" dirty="0">
                <a:solidFill>
                  <a:srgbClr val="002060"/>
                </a:solidFill>
                <a:latin typeface="Arial Black"/>
              </a:rPr>
              <a:t>производства изделий 2018-2021 гг.</a:t>
            </a:r>
            <a:endParaRPr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733034" y="1695235"/>
          <a:ext cx="2856216" cy="3018244"/>
        </p:xfrm>
        <a:graphic>
          <a:graphicData uri="http://schemas.openxmlformats.org/drawingml/2006/table">
            <a:tbl>
              <a:tblPr firstRow="1" bandRow="1">
                <a:tableStyleId>{86087D39-2040-AA83-6782-E17FAD09B637}</a:tableStyleId>
              </a:tblPr>
              <a:tblGrid>
                <a:gridCol w="1428108"/>
                <a:gridCol w="1428108"/>
              </a:tblGrid>
              <a:tr h="7017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Arial Black"/>
                        </a:rPr>
                        <a:t>Период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latin typeface="Arial Black"/>
                        </a:rPr>
                        <a:t>Кол-во, шт.</a:t>
                      </a:r>
                      <a:endParaRPr/>
                    </a:p>
                  </a:txBody>
                  <a:tcPr/>
                </a:tc>
              </a:tr>
              <a:tr h="5540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latin typeface="Arial Black"/>
                        </a:rPr>
                        <a:t>2018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latin typeface="Arial Black"/>
                        </a:rPr>
                        <a:t>490</a:t>
                      </a:r>
                      <a:endParaRPr/>
                    </a:p>
                  </a:txBody>
                  <a:tcPr/>
                </a:tc>
              </a:tr>
              <a:tr h="5540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latin typeface="Arial Black"/>
                        </a:rPr>
                        <a:t>2019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latin typeface="Arial Black"/>
                        </a:rPr>
                        <a:t>520</a:t>
                      </a:r>
                      <a:endParaRPr/>
                    </a:p>
                  </a:txBody>
                  <a:tcPr/>
                </a:tc>
              </a:tr>
              <a:tr h="5540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latin typeface="Arial Black"/>
                        </a:rPr>
                        <a:t>2020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latin typeface="Arial Black"/>
                        </a:rPr>
                        <a:t>700</a:t>
                      </a:r>
                      <a:endParaRPr/>
                    </a:p>
                  </a:txBody>
                  <a:tcPr/>
                </a:tc>
              </a:tr>
              <a:tr h="5540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latin typeface="Arial Black"/>
                        </a:rPr>
                        <a:t>2021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3200">
                          <a:latin typeface="Arial Black"/>
                        </a:rPr>
                        <a:t>1200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2502"/>
    </mc:Choice>
    <mc:Fallback>
      <p:transition advTm="250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21240" y="1726058"/>
          <a:ext cx="7972747" cy="441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1047965" y="523983"/>
            <a:ext cx="9709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chemeClr val="accent1">
                    <a:lumMod val="50000"/>
                  </a:schemeClr>
                </a:solidFill>
                <a:latin typeface="Arial Black"/>
              </a:rPr>
              <a:t>Объемы продаж продукции</a:t>
            </a:r>
            <a:endParaRPr lang="ru-RU" sz="4400">
              <a:latin typeface="Arial Black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623425" y="1693179"/>
          <a:ext cx="4058293" cy="2919914"/>
        </p:xfrm>
        <a:graphic>
          <a:graphicData uri="http://schemas.openxmlformats.org/drawingml/2006/table">
            <a:tbl>
              <a:tblPr firstRow="1" bandRow="1">
                <a:tableStyleId>{86087D39-2040-AA83-6782-E17FAD09B637}</a:tableStyleId>
              </a:tblPr>
              <a:tblGrid>
                <a:gridCol w="1895317"/>
                <a:gridCol w="2162976"/>
              </a:tblGrid>
              <a:tr h="5036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Arial Black"/>
                        </a:rPr>
                        <a:t>Период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latin typeface="Arial Black"/>
                        </a:rPr>
                        <a:t>Кол-во, руб.</a:t>
                      </a:r>
                      <a:endParaRPr/>
                    </a:p>
                  </a:txBody>
                  <a:tcPr/>
                </a:tc>
              </a:tr>
              <a:tr h="6040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>
                          <a:latin typeface="Arial Black"/>
                        </a:rPr>
                        <a:t>2018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b="1">
                          <a:latin typeface="Arial Black"/>
                        </a:rPr>
                        <a:t>24 000 000</a:t>
                      </a:r>
                      <a:endParaRPr/>
                    </a:p>
                  </a:txBody>
                  <a:tcPr/>
                </a:tc>
              </a:tr>
              <a:tr h="6040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2019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>
                          <a:latin typeface="Arial Black"/>
                        </a:rPr>
                        <a:t>30 000 000</a:t>
                      </a:r>
                      <a:endParaRPr/>
                    </a:p>
                  </a:txBody>
                  <a:tcPr/>
                </a:tc>
              </a:tr>
              <a:tr h="6040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2020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>
                          <a:latin typeface="Arial Black"/>
                        </a:rPr>
                        <a:t>38 000 000</a:t>
                      </a:r>
                      <a:endParaRPr/>
                    </a:p>
                  </a:txBody>
                  <a:tcPr/>
                </a:tc>
              </a:tr>
              <a:tr h="6040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2021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>
                          <a:latin typeface="Arial Black"/>
                        </a:rPr>
                        <a:t>45 000 000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4127"/>
    </mc:Choice>
    <mc:Fallback>
      <p:transition advTm="412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5665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Arial Black"/>
              </a:rPr>
              <a:t>Заказчики нашей продукции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0144" y="1304818"/>
            <a:ext cx="11260476" cy="48721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00" b="1" dirty="0">
                <a:latin typeface="Arial Black"/>
              </a:rPr>
              <a:t>С 2018  года увеличилось количество </a:t>
            </a:r>
            <a:r>
              <a:rPr lang="ru-RU" sz="2300" b="1" dirty="0" smtClean="0">
                <a:latin typeface="Arial Black"/>
              </a:rPr>
              <a:t>постоянных заказчиков</a:t>
            </a:r>
            <a:endParaRPr sz="2300" dirty="0"/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43227" y="1859623"/>
          <a:ext cx="3647326" cy="4317342"/>
        </p:xfrm>
        <a:graphic>
          <a:graphicData uri="http://schemas.openxmlformats.org/drawingml/2006/table">
            <a:tbl>
              <a:tblPr firstRow="1" bandRow="1">
                <a:tableStyleId>{86087D39-2040-AA83-6782-E17FAD09B637}</a:tableStyleId>
              </a:tblPr>
              <a:tblGrid>
                <a:gridCol w="3647326"/>
              </a:tblGrid>
              <a:tr h="9480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>
                          <a:latin typeface="Arial Black"/>
                        </a:rPr>
                        <a:t>Вне контура «Росатома»</a:t>
                      </a:r>
                      <a:endParaRPr/>
                    </a:p>
                  </a:txBody>
                  <a:tcPr marL="89025" marR="89025" marT="44513" marB="44513"/>
                </a:tc>
              </a:tr>
              <a:tr h="33692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>
                        <a:latin typeface="Arial Black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Arial Black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Arial Black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Arial Black"/>
                      </a:endParaRPr>
                    </a:p>
                    <a:p>
                      <a:pPr algn="ctr">
                        <a:defRPr/>
                      </a:pPr>
                      <a:r>
                        <a:rPr lang="ru-RU" sz="5400" b="1" i="0">
                          <a:solidFill>
                            <a:srgbClr val="C00000"/>
                          </a:solidFill>
                          <a:latin typeface="Arial Black"/>
                        </a:rPr>
                        <a:t>&gt;7</a:t>
                      </a:r>
                      <a:endParaRPr lang="ru-RU" sz="5400">
                        <a:latin typeface="Arial Black"/>
                      </a:endParaRPr>
                    </a:p>
                  </a:txBody>
                  <a:tcPr marL="89025" marR="89025" marT="44513" marB="44513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2338" y="1859623"/>
          <a:ext cx="3482938" cy="4339936"/>
        </p:xfrm>
        <a:graphic>
          <a:graphicData uri="http://schemas.openxmlformats.org/drawingml/2006/table">
            <a:tbl>
              <a:tblPr firstRow="1" bandRow="1">
                <a:tableStyleId>{86087D39-2040-AA83-6782-E17FAD09B637}</a:tableStyleId>
              </a:tblPr>
              <a:tblGrid>
                <a:gridCol w="3482938"/>
              </a:tblGrid>
              <a:tr h="9222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800">
                          <a:latin typeface="Arial Black"/>
                        </a:rPr>
                        <a:t>В контуре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2800">
                          <a:latin typeface="Arial Black"/>
                        </a:rPr>
                        <a:t>«Росатома»</a:t>
                      </a:r>
                      <a:endParaRPr/>
                    </a:p>
                  </a:txBody>
                  <a:tcPr/>
                </a:tc>
              </a:tr>
              <a:tr h="33950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000" b="1" i="0">
                        <a:latin typeface="Arial Black"/>
                      </a:endParaRPr>
                    </a:p>
                    <a:p>
                      <a:pPr algn="ctr">
                        <a:defRPr/>
                      </a:pPr>
                      <a:endParaRPr lang="ru-RU" sz="2000" b="1" i="0">
                        <a:latin typeface="Arial Black"/>
                      </a:endParaRPr>
                    </a:p>
                    <a:p>
                      <a:pPr algn="ctr">
                        <a:defRPr/>
                      </a:pPr>
                      <a:endParaRPr lang="ru-RU" sz="2000" b="1" i="0">
                        <a:latin typeface="Arial Black"/>
                      </a:endParaRPr>
                    </a:p>
                    <a:p>
                      <a:pPr algn="ctr">
                        <a:defRPr/>
                      </a:pPr>
                      <a:endParaRPr lang="ru-RU" sz="2000" b="1" i="0">
                        <a:latin typeface="Arial Black"/>
                      </a:endParaRPr>
                    </a:p>
                    <a:p>
                      <a:pPr algn="ctr">
                        <a:defRPr/>
                      </a:pPr>
                      <a:r>
                        <a:rPr lang="ru-RU" sz="5400">
                          <a:solidFill>
                            <a:srgbClr val="C00000"/>
                          </a:solidFill>
                          <a:latin typeface="Arial Black"/>
                        </a:rPr>
                        <a:t>&gt;</a:t>
                      </a:r>
                      <a:r>
                        <a:rPr lang="ru-RU" sz="5400" b="1" i="0">
                          <a:solidFill>
                            <a:srgbClr val="C00000"/>
                          </a:solidFill>
                          <a:latin typeface="Arial Black"/>
                        </a:rPr>
                        <a:t>13</a:t>
                      </a:r>
                      <a:endParaRPr lang="ru-RU" sz="5400" b="1" i="0">
                        <a:latin typeface="Arial Black"/>
                      </a:endParaRPr>
                    </a:p>
                  </a:txBody>
                  <a:tcPr marL="89025" marR="89025" marT="44513" marB="44513"/>
                </a:tc>
              </a:tr>
            </a:tbl>
          </a:graphicData>
        </a:graphic>
      </p:graphicFrame>
      <p:sp>
        <p:nvSpPr>
          <p:cNvPr id="11" name="Прямоугольник: скругленные углы 10"/>
          <p:cNvSpPr/>
          <p:nvPr/>
        </p:nvSpPr>
        <p:spPr bwMode="auto">
          <a:xfrm>
            <a:off x="8167956" y="2013735"/>
            <a:ext cx="3328826" cy="377061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Arial Black"/>
              </a:rPr>
              <a:t>Общее 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Arial Black"/>
              </a:rPr>
              <a:t>количество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Arial Black"/>
              </a:rPr>
              <a:t>заказчиков на сегодняшний день</a:t>
            </a:r>
            <a:endParaRPr/>
          </a:p>
          <a:p>
            <a:pPr algn="ctr">
              <a:defRPr/>
            </a:pPr>
            <a:r>
              <a:rPr lang="ru-RU" sz="5400">
                <a:solidFill>
                  <a:srgbClr val="C00000"/>
                </a:solidFill>
                <a:latin typeface="Arial Black"/>
              </a:rPr>
              <a:t>&gt;20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23638"/>
    </mc:Choice>
    <mc:Fallback>
      <p:transition advTm="2363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86408" y="96427"/>
            <a:ext cx="11809444" cy="10635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>
                <a:solidFill>
                  <a:srgbClr val="002060"/>
                </a:solidFill>
                <a:latin typeface="Arial Black"/>
              </a:rPr>
              <a:t/>
            </a:r>
            <a:br>
              <a:rPr lang="ru-RU" sz="3200">
                <a:solidFill>
                  <a:srgbClr val="002060"/>
                </a:solidFill>
                <a:latin typeface="Arial Black"/>
              </a:rPr>
            </a:br>
            <a:r>
              <a:rPr lang="ru-RU" sz="3200">
                <a:solidFill>
                  <a:srgbClr val="002060"/>
                </a:solidFill>
                <a:latin typeface="Arial Black"/>
              </a:rPr>
              <a:t>Обновление технологического процесса </a:t>
            </a:r>
            <a:br>
              <a:rPr lang="ru-RU" sz="3200">
                <a:solidFill>
                  <a:srgbClr val="002060"/>
                </a:solidFill>
                <a:latin typeface="Arial Black"/>
              </a:rPr>
            </a:br>
            <a:r>
              <a:rPr lang="ru-RU" sz="3200">
                <a:solidFill>
                  <a:srgbClr val="002060"/>
                </a:solidFill>
                <a:latin typeface="Arial Black"/>
              </a:rPr>
              <a:t>(2022-2024)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713232" y="1695235"/>
            <a:ext cx="10765536" cy="41199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defRPr/>
            </a:pPr>
            <a:r>
              <a:rPr lang="ru-RU" sz="2400" dirty="0">
                <a:latin typeface="Arial Black"/>
              </a:rPr>
              <a:t>Внедрение воздушного </a:t>
            </a:r>
            <a:r>
              <a:rPr lang="ru-RU" sz="2400" dirty="0" err="1">
                <a:latin typeface="Arial Black"/>
              </a:rPr>
              <a:t>полимеризатора</a:t>
            </a:r>
            <a:r>
              <a:rPr lang="ru-RU" sz="2400" dirty="0">
                <a:latin typeface="Arial Black"/>
              </a:rPr>
              <a:t> под длинномерные изделия (длина – до 2200 мм)</a:t>
            </a:r>
            <a:endParaRPr dirty="0"/>
          </a:p>
          <a:p>
            <a:pPr algn="just">
              <a:lnSpc>
                <a:spcPct val="160000"/>
              </a:lnSpc>
              <a:spcBef>
                <a:spcPts val="0"/>
              </a:spcBef>
              <a:defRPr/>
            </a:pPr>
            <a:r>
              <a:rPr lang="ru-RU" sz="2400" dirty="0">
                <a:latin typeface="Arial Black"/>
              </a:rPr>
              <a:t>Модернизация операции «очистка стирола» (переход от лабораторно-промышленной технологии к опытно-промышленной)</a:t>
            </a:r>
            <a:endParaRPr dirty="0"/>
          </a:p>
          <a:p>
            <a:pPr algn="just">
              <a:lnSpc>
                <a:spcPct val="160000"/>
              </a:lnSpc>
              <a:spcBef>
                <a:spcPts val="0"/>
              </a:spcBef>
              <a:defRPr/>
            </a:pPr>
            <a:r>
              <a:rPr lang="ru-RU" sz="2400" dirty="0">
                <a:latin typeface="Arial Black"/>
              </a:rPr>
              <a:t>Внедрение оборудования для механической обработки заготовок из полистирола</a:t>
            </a:r>
            <a:endParaRPr dirty="0"/>
          </a:p>
          <a:p>
            <a:pPr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1832"/>
    </mc:Choice>
    <mc:Fallback>
      <p:transition advTm="18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3" name="Picture 11" descr="Изображение 005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744853" y="1970145"/>
            <a:ext cx="4344060" cy="32598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 bwMode="auto">
          <a:xfrm>
            <a:off x="1294544" y="380144"/>
            <a:ext cx="879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2060"/>
                </a:solidFill>
                <a:latin typeface="Arial Black"/>
              </a:rPr>
              <a:t>Обновление технологического процесса</a:t>
            </a:r>
            <a:br>
              <a:rPr lang="ru-RU" sz="2800">
                <a:solidFill>
                  <a:srgbClr val="002060"/>
                </a:solidFill>
                <a:latin typeface="Arial Black"/>
              </a:rPr>
            </a:br>
            <a:r>
              <a:rPr lang="ru-RU" sz="2800">
                <a:solidFill>
                  <a:srgbClr val="002060"/>
                </a:solidFill>
                <a:latin typeface="Arial Black"/>
              </a:rPr>
              <a:t>(2022-2024)</a:t>
            </a:r>
            <a:endParaRPr lang="ru-RU" sz="2800"/>
          </a:p>
        </p:txBody>
      </p:sp>
      <p:sp>
        <p:nvSpPr>
          <p:cNvPr id="7" name="TextBox 6"/>
          <p:cNvSpPr txBox="1"/>
          <p:nvPr/>
        </p:nvSpPr>
        <p:spPr bwMode="auto">
          <a:xfrm>
            <a:off x="648006" y="5511914"/>
            <a:ext cx="453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cs typeface="Times New Roman"/>
              </a:rPr>
              <a:t>Рис. 10 Ручной процесс</a:t>
            </a:r>
            <a:endParaRPr/>
          </a:p>
          <a:p>
            <a:pPr algn="ctr">
              <a:defRPr/>
            </a:pPr>
            <a:r>
              <a:rPr lang="ru-RU" sz="2000" b="1">
                <a:cs typeface="Times New Roman"/>
              </a:rPr>
              <a:t> «очистки стирола»</a:t>
            </a:r>
            <a:endParaRPr/>
          </a:p>
        </p:txBody>
      </p:sp>
      <p:sp>
        <p:nvSpPr>
          <p:cNvPr id="8" name="Стрелка: вправо 7"/>
          <p:cNvSpPr/>
          <p:nvPr/>
        </p:nvSpPr>
        <p:spPr bwMode="auto">
          <a:xfrm>
            <a:off x="5471540" y="3401910"/>
            <a:ext cx="1345914" cy="65754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7391400" y="1466293"/>
            <a:ext cx="2438400" cy="4115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6817454" y="5615121"/>
            <a:ext cx="430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cs typeface="Times New Roman"/>
              </a:rPr>
              <a:t>Рис.11 Опытно-промышленный процесс «очистки стирола»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5542"/>
    </mc:Choice>
    <mc:Fallback>
      <p:transition advTm="554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404039" y="215757"/>
            <a:ext cx="1043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002060"/>
                </a:solidFill>
                <a:latin typeface="Arial Black"/>
              </a:rPr>
              <a:t>Обновление технологического процесса</a:t>
            </a:r>
            <a:br>
              <a:rPr lang="ru-RU" sz="2800">
                <a:solidFill>
                  <a:srgbClr val="002060"/>
                </a:solidFill>
                <a:latin typeface="Arial Black"/>
              </a:rPr>
            </a:br>
            <a:r>
              <a:rPr lang="ru-RU" sz="2800">
                <a:solidFill>
                  <a:srgbClr val="002060"/>
                </a:solidFill>
                <a:latin typeface="Arial Black"/>
              </a:rPr>
              <a:t>(2022-2024)</a:t>
            </a:r>
            <a:endParaRPr lang="ru-RU" sz="28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l="9410" t="4131" r="26754" b="7084"/>
          <a:stretch/>
        </p:blipFill>
        <p:spPr bwMode="auto">
          <a:xfrm>
            <a:off x="7432163" y="1603151"/>
            <a:ext cx="3764399" cy="32944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7251592" y="5175655"/>
            <a:ext cx="41022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cs typeface="Times New Roman"/>
              </a:rPr>
              <a:t>Рис. 13 Распилочный станок для механической обработки изделий из полистирола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1662344" y="5692366"/>
            <a:ext cx="4212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cs typeface="Times New Roman"/>
              </a:rPr>
              <a:t>Рис.</a:t>
            </a:r>
            <a:r>
              <a:rPr lang="en-US" sz="2000" b="1">
                <a:cs typeface="Times New Roman"/>
              </a:rPr>
              <a:t> </a:t>
            </a:r>
            <a:r>
              <a:rPr lang="ru-RU" sz="2000" b="1">
                <a:cs typeface="Times New Roman"/>
              </a:rPr>
              <a:t>12 Ленточная пила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 t="12678" b="14694"/>
          <a:stretch/>
        </p:blipFill>
        <p:spPr bwMode="auto">
          <a:xfrm>
            <a:off x="1662344" y="1603151"/>
            <a:ext cx="2986480" cy="3855983"/>
          </a:xfrm>
          <a:prstGeom prst="rect">
            <a:avLst/>
          </a:prstGeom>
        </p:spPr>
      </p:pic>
      <p:sp>
        <p:nvSpPr>
          <p:cNvPr id="13" name="Стрелка: вправо 12"/>
          <p:cNvSpPr/>
          <p:nvPr/>
        </p:nvSpPr>
        <p:spPr bwMode="auto">
          <a:xfrm>
            <a:off x="5507496" y="3250388"/>
            <a:ext cx="1345914" cy="65754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4268"/>
    </mc:Choice>
    <mc:Fallback>
      <p:transition advTm="426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6179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  <a:latin typeface="Arial Black"/>
              </a:rPr>
              <a:t>Импортозамещение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1489587"/>
          <a:ext cx="9980488" cy="4561892"/>
        </p:xfrm>
        <a:graphic>
          <a:graphicData uri="http://schemas.openxmlformats.org/drawingml/2006/table">
            <a:tbl>
              <a:tblPr firstRow="1" bandRow="1">
                <a:tableStyleId>{86087D39-2040-AA83-6782-E17FAD09B637}</a:tableStyleId>
              </a:tblPr>
              <a:tblGrid>
                <a:gridCol w="4874231"/>
                <a:gridCol w="5106257"/>
              </a:tblGrid>
              <a:tr h="78417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FFC000"/>
                          </a:solidFill>
                          <a:latin typeface="Arial Black"/>
                        </a:rPr>
                        <a:t>Наименование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FFC000"/>
                          </a:solidFill>
                          <a:latin typeface="Arial Black"/>
                        </a:rPr>
                        <a:t>материала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FFC000"/>
                          </a:solidFill>
                          <a:latin typeface="Arial Black"/>
                        </a:rPr>
                        <a:t>Импортозамещение</a:t>
                      </a:r>
                      <a:endParaRPr/>
                    </a:p>
                  </a:txBody>
                  <a:tcPr/>
                </a:tc>
              </a:tr>
              <a:tr h="96759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>
                          <a:latin typeface="Arial Black"/>
                        </a:rPr>
                        <a:t>Пара-Терфенил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u="sng">
                          <a:solidFill>
                            <a:schemeClr val="tx1"/>
                          </a:solidFill>
                          <a:latin typeface="Arial Black"/>
                        </a:rPr>
                        <a:t>АО ВНИИХТ г.Москва</a:t>
                      </a:r>
                    </a:p>
                    <a:p>
                      <a:pPr>
                        <a:defRPr/>
                      </a:pPr>
                      <a:r>
                        <a:rPr lang="ru-RU" sz="1600" b="0" i="0">
                          <a:solidFill>
                            <a:schemeClr val="tx1"/>
                          </a:solidFill>
                          <a:latin typeface="Arial Black"/>
                          <a:ea typeface="Arial"/>
                          <a:cs typeface="Arial"/>
                        </a:rPr>
                        <a:t>«Ведущий научно-исследовательский институт химической технологии»</a:t>
                      </a:r>
                      <a:endParaRPr/>
                    </a:p>
                    <a:p>
                      <a:pPr>
                        <a:defRPr/>
                      </a:pPr>
                      <a:endParaRPr lang="ru-RU" sz="1600" i="0">
                        <a:solidFill>
                          <a:schemeClr val="tx1"/>
                        </a:solidFill>
                        <a:latin typeface="Arial Black"/>
                      </a:endParaRPr>
                    </a:p>
                  </a:txBody>
                  <a:tcPr/>
                </a:tc>
              </a:tr>
              <a:tr h="89017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>
                          <a:latin typeface="Arial Black"/>
                        </a:rPr>
                        <a:t>1,4-ди(5-фенилоксазол-2-ил)бензол </a:t>
                      </a:r>
                      <a:r>
                        <a:rPr lang="en-US" sz="1600">
                          <a:latin typeface="Arial Black"/>
                        </a:rPr>
                        <a:t>(POPOP)</a:t>
                      </a:r>
                      <a:endParaRPr lang="ru-RU" sz="1600">
                        <a:latin typeface="Arial Black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99940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600">
                          <a:latin typeface="Arial Black"/>
                        </a:rPr>
                        <a:t>2-</a:t>
                      </a:r>
                      <a:r>
                        <a:rPr lang="ru-RU" sz="1600">
                          <a:latin typeface="Arial Black"/>
                        </a:rPr>
                        <a:t>фенил-5-(4</a:t>
                      </a:r>
                      <a:r>
                        <a:rPr lang="en-US" sz="1600">
                          <a:latin typeface="Arial Black"/>
                        </a:rPr>
                        <a:t>’</a:t>
                      </a:r>
                      <a:r>
                        <a:rPr lang="ru-RU" sz="1600">
                          <a:latin typeface="Arial Black"/>
                        </a:rPr>
                        <a:t>-бифенил)-1,3,4-оксадиазол (</a:t>
                      </a:r>
                      <a:r>
                        <a:rPr lang="en-US" sz="1600">
                          <a:latin typeface="Arial Black"/>
                        </a:rPr>
                        <a:t>PBD</a:t>
                      </a:r>
                      <a:r>
                        <a:rPr lang="ru-RU" sz="1600">
                          <a:latin typeface="Arial Black"/>
                        </a:rPr>
                        <a:t>)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92054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>
                          <a:latin typeface="Arial Black"/>
                        </a:rPr>
                        <a:t>Новые люминофоры однокомпонентного состава</a:t>
                      </a:r>
                      <a:endParaRPr/>
                    </a:p>
                    <a:p>
                      <a:pPr>
                        <a:defRPr/>
                      </a:pPr>
                      <a:endParaRPr lang="ru-RU" sz="1600">
                        <a:latin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latin typeface="Arial Black"/>
                        </a:rPr>
                        <a:t>Исследовательские работы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l="-2926" t="15691" r="11179" b="20817"/>
          <a:stretch/>
        </p:blipFill>
        <p:spPr bwMode="auto">
          <a:xfrm>
            <a:off x="6193858" y="3254631"/>
            <a:ext cx="3176174" cy="128427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838200" y="5010539"/>
            <a:ext cx="103366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3822"/>
    </mc:Choice>
    <mc:Fallback>
      <p:transition advTm="382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974333" y="600645"/>
            <a:ext cx="10243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C00000"/>
                </a:solidFill>
                <a:latin typeface="Arial Black"/>
              </a:rPr>
              <a:t>Импортозамещение</a:t>
            </a:r>
            <a:endParaRPr lang="ru-RU" sz="4400"/>
          </a:p>
        </p:txBody>
      </p:sp>
      <p:sp>
        <p:nvSpPr>
          <p:cNvPr id="5" name="TextBox 4"/>
          <p:cNvSpPr txBox="1"/>
          <p:nvPr/>
        </p:nvSpPr>
        <p:spPr bwMode="auto">
          <a:xfrm>
            <a:off x="924674" y="1470272"/>
            <a:ext cx="10551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     </a:t>
            </a:r>
            <a:r>
              <a:rPr lang="ru-RU" dirty="0">
                <a:latin typeface="Arial Black"/>
                <a:cs typeface="Times New Roman"/>
              </a:rPr>
              <a:t>Ведутся экспериментальные работы по изучению возможности применения новых люминофоров с однокомпонентным составом для расширения номенклатуры изделий наряду со стандартным двухкомпонентным составом.</a:t>
            </a:r>
            <a:endParaRPr dirty="0"/>
          </a:p>
          <a:p>
            <a:pPr algn="just">
              <a:defRPr/>
            </a:pPr>
            <a:r>
              <a:rPr lang="ru-RU" dirty="0">
                <a:latin typeface="Arial Black"/>
                <a:cs typeface="Times New Roman"/>
              </a:rPr>
              <a:t>      </a:t>
            </a:r>
            <a:r>
              <a:rPr lang="ru-RU" dirty="0" err="1">
                <a:latin typeface="Arial Black"/>
                <a:cs typeface="Times New Roman"/>
              </a:rPr>
              <a:t>Световыход</a:t>
            </a:r>
            <a:r>
              <a:rPr lang="ru-RU" dirty="0">
                <a:latin typeface="Arial Black"/>
                <a:cs typeface="Times New Roman"/>
              </a:rPr>
              <a:t> образцов на основе новых люминофоров однокомпонентного состава, измеренных относительно </a:t>
            </a:r>
            <a:r>
              <a:rPr lang="ru-RU" dirty="0" smtClean="0">
                <a:latin typeface="Arial Black"/>
                <a:cs typeface="Times New Roman"/>
              </a:rPr>
              <a:t>отраслевого стандартного образца (ОСО)</a:t>
            </a:r>
            <a:r>
              <a:rPr lang="en-US" dirty="0" smtClean="0">
                <a:latin typeface="Arial Black"/>
                <a:cs typeface="Times New Roman"/>
              </a:rPr>
              <a:t>:</a:t>
            </a:r>
            <a:endParaRPr lang="ru-RU" dirty="0">
              <a:latin typeface="Arial Black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4331" y="3466074"/>
          <a:ext cx="10645741" cy="2377440"/>
        </p:xfrm>
        <a:graphic>
          <a:graphicData uri="http://schemas.openxmlformats.org/drawingml/2006/table">
            <a:tbl>
              <a:tblPr firstRow="1" bandRow="1">
                <a:tableStyleId>{86087D39-2040-AA83-6782-E17FAD09B637}</a:tableStyleId>
              </a:tblPr>
              <a:tblGrid>
                <a:gridCol w="902349"/>
                <a:gridCol w="1449321"/>
                <a:gridCol w="1844104"/>
                <a:gridCol w="2107545"/>
                <a:gridCol w="2308139"/>
                <a:gridCol w="2034283"/>
              </a:tblGrid>
              <a:tr h="376461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/>
                        </a:rPr>
                        <a:t>№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Arial Black"/>
                        </a:rPr>
                        <a:t>п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/>
                        </a:rPr>
                        <a:t>/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Arial Black"/>
                        </a:rPr>
                        <a:t>п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/>
                        </a:rPr>
                        <a:t>Размер образца, мм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/>
                        </a:rPr>
                        <a:t>Световыход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/>
                        </a:rPr>
                        <a:t>ОСО,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/>
                        </a:rPr>
                        <a:t>УЭСВ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/>
                        </a:rPr>
                        <a:t>Световыход образца стандартного состава,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/>
                        </a:rPr>
                        <a:t>УЭСВ 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Arial Black"/>
                        </a:rPr>
                        <a:t>На основе новых люминофоров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53793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Arial Black"/>
                        </a:rPr>
                        <a:t>Световыход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/>
                        </a:rPr>
                        <a:t>, 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/>
                        </a:rPr>
                        <a:t>УЭСВ (1)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Arial Black"/>
                        </a:rPr>
                        <a:t>Световыход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Black"/>
                        </a:rPr>
                        <a:t>,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Arial Black"/>
                        </a:rPr>
                        <a:t>УЭСВ (2)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50×50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0,18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0,24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0,14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0,09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63×63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0,17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0,22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0,14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>
                          <a:latin typeface="Arial Black"/>
                        </a:rPr>
                        <a:t>0,08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5094"/>
    </mc:Choice>
    <mc:Fallback>
      <p:transition advTm="50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767408" y="332656"/>
            <a:ext cx="9903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/>
              </a:rPr>
              <a:t>Планируемые результаты </a:t>
            </a:r>
            <a:r>
              <a:rPr lang="ru-RU" sz="2800" dirty="0">
                <a:solidFill>
                  <a:srgbClr val="002060"/>
                </a:solidFill>
                <a:latin typeface="Arial Black"/>
              </a:rPr>
              <a:t>модернизации и </a:t>
            </a:r>
            <a:r>
              <a:rPr lang="ru-RU" sz="2800" dirty="0" err="1">
                <a:solidFill>
                  <a:srgbClr val="002060"/>
                </a:solidFill>
                <a:latin typeface="Arial Black"/>
              </a:rPr>
              <a:t>импортозамещения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39416" y="1484784"/>
            <a:ext cx="9001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/>
              <a:buChar char="•"/>
              <a:defRPr/>
            </a:pPr>
            <a:r>
              <a:rPr lang="ru-RU" sz="2400" dirty="0">
                <a:latin typeface="Arial Black"/>
              </a:rPr>
              <a:t>Ускорение процесса получения </a:t>
            </a:r>
            <a:r>
              <a:rPr lang="ru-RU" sz="2400" dirty="0" smtClean="0">
                <a:latin typeface="Arial Black"/>
              </a:rPr>
              <a:t>необходимого очищенного </a:t>
            </a:r>
            <a:r>
              <a:rPr lang="ru-RU" sz="2400" dirty="0">
                <a:latin typeface="Arial Black"/>
              </a:rPr>
              <a:t>сырья</a:t>
            </a:r>
            <a:endParaRPr dirty="0"/>
          </a:p>
          <a:p>
            <a:pPr marL="342900" indent="-342900" algn="just">
              <a:spcAft>
                <a:spcPts val="1200"/>
              </a:spcAft>
              <a:buFont typeface="Arial"/>
              <a:buChar char="•"/>
              <a:defRPr/>
            </a:pPr>
            <a:r>
              <a:rPr lang="ru-RU" sz="2400" dirty="0">
                <a:latin typeface="Arial Black"/>
              </a:rPr>
              <a:t>Исключение зависимости от импортных поставщиков</a:t>
            </a:r>
            <a:endParaRPr dirty="0"/>
          </a:p>
          <a:p>
            <a:pPr marL="342900" indent="-342900" algn="just">
              <a:spcAft>
                <a:spcPts val="1200"/>
              </a:spcAft>
              <a:buFont typeface="Arial"/>
              <a:buChar char="•"/>
              <a:defRPr/>
            </a:pPr>
            <a:r>
              <a:rPr lang="ru-RU" sz="2400" dirty="0">
                <a:latin typeface="Arial Black"/>
              </a:rPr>
              <a:t>Повышение производительности труда </a:t>
            </a:r>
            <a:endParaRPr dirty="0"/>
          </a:p>
          <a:p>
            <a:pPr marL="342900" indent="-342900" algn="just">
              <a:spcAft>
                <a:spcPts val="1200"/>
              </a:spcAft>
              <a:buFont typeface="Arial"/>
              <a:buChar char="•"/>
              <a:defRPr/>
            </a:pPr>
            <a:r>
              <a:rPr lang="ru-RU" sz="2400" dirty="0">
                <a:latin typeface="Arial Black"/>
              </a:rPr>
              <a:t>Увеличение объемов продукции</a:t>
            </a:r>
            <a:endParaRPr dirty="0"/>
          </a:p>
          <a:p>
            <a:pPr marL="342900" indent="-342900" algn="just">
              <a:spcAft>
                <a:spcPts val="1200"/>
              </a:spcAft>
              <a:buFont typeface="Arial"/>
              <a:buChar char="•"/>
              <a:defRPr/>
            </a:pPr>
            <a:r>
              <a:rPr lang="ru-RU" sz="2400" dirty="0">
                <a:latin typeface="Arial Black"/>
              </a:rPr>
              <a:t>Увеличение номенклатуры изделий</a:t>
            </a:r>
            <a:endParaRPr dirty="0"/>
          </a:p>
          <a:p>
            <a:pPr marL="342900" indent="-342900" algn="just">
              <a:spcAft>
                <a:spcPts val="1200"/>
              </a:spcAft>
              <a:buFont typeface="Arial"/>
              <a:buChar char="•"/>
              <a:defRPr/>
            </a:pPr>
            <a:r>
              <a:rPr lang="ru-RU" sz="2400" dirty="0">
                <a:latin typeface="Arial Black"/>
              </a:rPr>
              <a:t>Повышение качества выпускаемой продукции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2442" y="1365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002060"/>
                </a:solidFill>
                <a:latin typeface="Arial Black"/>
                <a:cs typeface="Times New Roman"/>
              </a:rPr>
              <a:t>Пластмассовый сцинтиллятор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69870" y="1756881"/>
            <a:ext cx="6123397" cy="42556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180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lang="ru-RU" sz="2000">
                <a:solidFill>
                  <a:srgbClr val="0070C0"/>
                </a:solidFill>
                <a:latin typeface="Arial Black"/>
                <a:cs typeface="Times New Roman"/>
              </a:rPr>
              <a:t>Пластмассовый сцинтиллятор представляет собой твердый раствор люминесцирующих добавок в полистироле,</a:t>
            </a:r>
            <a:r>
              <a:rPr lang="ru-RU" sz="2000">
                <a:solidFill>
                  <a:srgbClr val="0070C0"/>
                </a:solidFill>
                <a:latin typeface="Arial Black"/>
              </a:rPr>
              <a:t> излучающий свет при поглощении ионизирующего излучения</a:t>
            </a:r>
            <a:endParaRPr lang="en-US" sz="2000">
              <a:solidFill>
                <a:srgbClr val="0070C0"/>
              </a:solidFill>
              <a:latin typeface="Arial Black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000">
                <a:solidFill>
                  <a:srgbClr val="0070C0"/>
                </a:solidFill>
                <a:latin typeface="Arial Black"/>
                <a:cs typeface="Times New Roman"/>
              </a:rPr>
              <a:t>         </a:t>
            </a:r>
            <a:r>
              <a:rPr lang="ru-RU" sz="2000">
                <a:solidFill>
                  <a:srgbClr val="0070C0"/>
                </a:solidFill>
                <a:latin typeface="Arial Black"/>
                <a:cs typeface="Times New Roman"/>
              </a:rPr>
              <a:t>ПС  предназначен для регистрации потоков нейтронов, бета- и гамма-излучений.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 t="22682" b="1"/>
          <a:stretch/>
        </p:blipFill>
        <p:spPr bwMode="auto">
          <a:xfrm>
            <a:off x="8381072" y="4422736"/>
            <a:ext cx="2932988" cy="1700782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t="8739" b="6832"/>
          <a:stretch/>
        </p:blipFill>
        <p:spPr bwMode="auto">
          <a:xfrm>
            <a:off x="8610600" y="1357968"/>
            <a:ext cx="2663721" cy="1687139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43137"/>
              </a:srgbClr>
            </a:outerShdw>
            <a:softEdge rad="88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7049212" y="2883871"/>
            <a:ext cx="2932988" cy="1649806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3717"/>
    </mc:Choice>
    <mc:Fallback>
      <p:transition advTm="371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816101" cy="4351338"/>
          </a:xfrm>
        </p:spPr>
        <p:txBody>
          <a:bodyPr>
            <a:noAutofit/>
          </a:bodyPr>
          <a:lstStyle/>
          <a:p>
            <a:pPr marL="914400" lvl="2" indent="0" algn="ctr">
              <a:buNone/>
              <a:defRPr/>
            </a:pPr>
            <a:endParaRPr lang="ru-RU" sz="4800"/>
          </a:p>
          <a:p>
            <a:pPr marL="914400" lvl="2" indent="0" algn="ctr">
              <a:buNone/>
              <a:defRPr/>
            </a:pPr>
            <a:endParaRPr lang="ru-RU" sz="480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marL="914400" lvl="2" indent="0" algn="ctr">
              <a:buNone/>
              <a:defRPr/>
            </a:pPr>
            <a:r>
              <a:rPr lang="ru-RU" sz="440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Спасибо за внимание!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12543"/>
    </mc:Choice>
    <mc:Fallback>
      <p:transition advTm="12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2442" y="1365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>
                <a:solidFill>
                  <a:srgbClr val="002060"/>
                </a:solidFill>
                <a:latin typeface="Arial Black"/>
                <a:cs typeface="Times New Roman"/>
              </a:rPr>
              <a:t>Основные паспортизируемые параметры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28198" y="1375444"/>
            <a:ext cx="10515600" cy="480061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>
                <a:solidFill>
                  <a:srgbClr val="0070C0"/>
                </a:solidFill>
                <a:latin typeface="Arial Black"/>
                <a:cs typeface="Times New Roman"/>
              </a:rPr>
              <a:t>       Время высвечивания, нс                            Световыход, УЭСВ</a:t>
            </a:r>
            <a:endParaRPr/>
          </a:p>
          <a:p>
            <a:pPr>
              <a:defRPr/>
            </a:pPr>
            <a:endParaRPr lang="ru-RU" sz="2400">
              <a:latin typeface="Arial Black"/>
              <a:cs typeface="Times New Roman"/>
            </a:endParaRPr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3</a:t>
            </a:fld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5876818" y="1284270"/>
            <a:ext cx="0" cy="498296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 l="2089"/>
          <a:stretch/>
        </p:blipFill>
        <p:spPr bwMode="auto">
          <a:xfrm>
            <a:off x="1540000" y="1767766"/>
            <a:ext cx="2711231" cy="4171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 l="3730" r="3968"/>
          <a:stretch/>
        </p:blipFill>
        <p:spPr bwMode="auto">
          <a:xfrm>
            <a:off x="6416763" y="1766346"/>
            <a:ext cx="4387674" cy="35652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535610" y="5915763"/>
            <a:ext cx="362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/>
              <a:t>Рис. </a:t>
            </a:r>
            <a:r>
              <a:rPr lang="en-US" sz="2000" b="1"/>
              <a:t>1 </a:t>
            </a:r>
            <a:r>
              <a:rPr lang="ru-RU" sz="2000" b="1"/>
              <a:t>Установка «Фотон»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6889290" y="5854208"/>
            <a:ext cx="406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Рис. </a:t>
            </a:r>
            <a:r>
              <a:rPr lang="en-US" sz="2400" b="1"/>
              <a:t>2 </a:t>
            </a:r>
            <a:r>
              <a:rPr lang="ru-RU" sz="2400" b="1"/>
              <a:t>Установка «ИЛ-2»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3020"/>
    </mc:Choice>
    <mc:Fallback>
      <p:transition advTm="302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201675" y="1621017"/>
            <a:ext cx="3671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70C0"/>
                </a:solidFill>
                <a:latin typeface="Arial Black"/>
                <a:cs typeface="Times New Roman"/>
              </a:rPr>
              <a:t>Длина затухания, м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760117" y="1621017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70C0"/>
                </a:solidFill>
                <a:latin typeface="Arial Black"/>
                <a:cs typeface="Times New Roman"/>
              </a:rPr>
              <a:t>Геометрия, мм</a:t>
            </a:r>
            <a:endParaRPr/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5903448" y="1312196"/>
            <a:ext cx="0" cy="497345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b="12920"/>
          <a:stretch/>
        </p:blipFill>
        <p:spPr bwMode="auto">
          <a:xfrm>
            <a:off x="6572036" y="2382461"/>
            <a:ext cx="4876800" cy="3184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 l="12779" t="21954" r="10546"/>
          <a:stretch/>
        </p:blipFill>
        <p:spPr bwMode="auto">
          <a:xfrm>
            <a:off x="413231" y="2393878"/>
            <a:ext cx="5042347" cy="2887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040535" y="5653660"/>
            <a:ext cx="378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Рис.</a:t>
            </a:r>
            <a:r>
              <a:rPr lang="en-US" sz="2400" b="1"/>
              <a:t> 3</a:t>
            </a:r>
            <a:r>
              <a:rPr lang="ru-RU" sz="2400" b="1"/>
              <a:t> Установка «Луч-2»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6664437" y="5653660"/>
            <a:ext cx="495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Рис.</a:t>
            </a:r>
            <a:r>
              <a:rPr lang="en-US" sz="2400" b="1"/>
              <a:t> 4 </a:t>
            </a:r>
            <a:r>
              <a:rPr lang="ru-RU" sz="2400" b="1"/>
              <a:t>Измерительные приборы </a:t>
            </a:r>
            <a:endParaRPr/>
          </a:p>
        </p:txBody>
      </p:sp>
      <p:sp>
        <p:nvSpPr>
          <p:cNvPr id="12" name="Заголовок 1"/>
          <p:cNvSpPr txBox="1"/>
          <p:nvPr/>
        </p:nvSpPr>
        <p:spPr bwMode="auto">
          <a:xfrm>
            <a:off x="594451" y="485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>
                <a:solidFill>
                  <a:srgbClr val="002060"/>
                </a:solidFill>
                <a:latin typeface="Arial Black"/>
                <a:cs typeface="Times New Roman"/>
              </a:rPr>
              <a:t>Основные паспортизируемые параметры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2948"/>
    </mc:Choice>
    <mc:Fallback>
      <p:transition advTm="29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838200" y="-189013"/>
            <a:ext cx="10515600" cy="16511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  <a:latin typeface="Arial Black"/>
              <a:cs typeface="Times New Roman"/>
            </a:endParaRPr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Arial Black"/>
                <a:cs typeface="Times New Roman"/>
              </a:rPr>
              <a:t>Номенклатура изделий</a:t>
            </a:r>
            <a:endParaRPr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672966" y="1386205"/>
            <a:ext cx="1084606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>
                <a:solidFill>
                  <a:srgbClr val="FF0000"/>
                </a:solidFill>
                <a:latin typeface="Arial Black"/>
                <a:cs typeface="Times New Roman"/>
              </a:rPr>
              <a:t>Сцинтилляторы малых размеров (до 100 мм)</a:t>
            </a:r>
            <a:endParaRPr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72966" y="2171857"/>
          <a:ext cx="10846068" cy="3853558"/>
        </p:xfrm>
        <a:graphic>
          <a:graphicData uri="http://schemas.openxmlformats.org/drawingml/2006/table">
            <a:tbl>
              <a:tblPr firstRow="1" bandRow="1">
                <a:tableStyleId>{86087D39-2040-AA83-6782-E17FAD09B637}</a:tableStyleId>
              </a:tblPr>
              <a:tblGrid>
                <a:gridCol w="2707232"/>
                <a:gridCol w="8138836"/>
              </a:tblGrid>
              <a:tr h="192677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rial Black"/>
                        </a:rPr>
                        <a:t>Стандартный состав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rial Black"/>
                        </a:rPr>
                        <a:t>(</a:t>
                      </a:r>
                      <a:r>
                        <a:rPr lang="en-US" sz="2400">
                          <a:solidFill>
                            <a:srgbClr val="0070C0"/>
                          </a:solidFill>
                          <a:latin typeface="Arial Black"/>
                        </a:rPr>
                        <a:t>~</a:t>
                      </a:r>
                      <a:r>
                        <a:rPr lang="ru-RU" sz="2400">
                          <a:solidFill>
                            <a:srgbClr val="0070C0"/>
                          </a:solidFill>
                          <a:latin typeface="Arial Black"/>
                        </a:rPr>
                        <a:t>2,5 нс)</a:t>
                      </a:r>
                      <a:endParaRPr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</a:tr>
              <a:tr h="1926779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>
                        <a:solidFill>
                          <a:srgbClr val="0070C0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rial Black"/>
                        </a:rPr>
                        <a:t>Быстрый состав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rial Black"/>
                        </a:rPr>
                        <a:t>&lt;1 нс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3664809" y="2148137"/>
            <a:ext cx="2709767" cy="1524244"/>
          </a:xfrm>
          <a:prstGeom prst="rect">
            <a:avLst/>
          </a:prstGeom>
          <a:effectLst>
            <a:outerShdw blurRad="368300" dist="50800" dir="5400000" algn="ctr" rotWithShape="0">
              <a:srgbClr val="000000">
                <a:alpha val="43137"/>
              </a:srgbClr>
            </a:outerShdw>
            <a:softEdge rad="508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 l="54505" t="36592" b="9756"/>
          <a:stretch/>
        </p:blipFill>
        <p:spPr bwMode="auto">
          <a:xfrm>
            <a:off x="6374576" y="1957701"/>
            <a:ext cx="2297758" cy="15242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 t="8739" b="6832"/>
          <a:stretch/>
        </p:blipFill>
        <p:spPr bwMode="auto">
          <a:xfrm>
            <a:off x="3442941" y="4286986"/>
            <a:ext cx="2818293" cy="1785041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43137"/>
              </a:srgbClr>
            </a:outerShdw>
            <a:softEdge rad="889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8359735" y="4131375"/>
            <a:ext cx="2675044" cy="199802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rcRect l="12528" r="21635"/>
          <a:stretch/>
        </p:blipFill>
        <p:spPr bwMode="auto">
          <a:xfrm>
            <a:off x="6096000" y="3696101"/>
            <a:ext cx="2414655" cy="206304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/>
        </p:blipFill>
        <p:spPr bwMode="auto">
          <a:xfrm>
            <a:off x="8724264" y="1837435"/>
            <a:ext cx="2704555" cy="21769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14300"/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3912"/>
    </mc:Choice>
    <mc:Fallback>
      <p:transition advTm="39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819364" y="-22839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  <a:latin typeface="Arial Black"/>
              <a:cs typeface="Times New Roman"/>
            </a:endParaRPr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Arial Black"/>
                <a:cs typeface="Times New Roman"/>
              </a:rPr>
              <a:t>Номенклатура изделий</a:t>
            </a:r>
            <a:endParaRPr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380144" y="1386205"/>
            <a:ext cx="113940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>
                <a:solidFill>
                  <a:srgbClr val="FF0000"/>
                </a:solidFill>
                <a:latin typeface="Arial Black"/>
                <a:cs typeface="Times New Roman"/>
              </a:rPr>
              <a:t>Сцинтилляторы средних размеров (от 150 мм до 700 мм </a:t>
            </a:r>
            <a:r>
              <a:rPr lang="en-US" sz="2400">
                <a:solidFill>
                  <a:srgbClr val="FF0000"/>
                </a:solidFill>
                <a:latin typeface="Arial Black"/>
                <a:cs typeface="Times New Roman"/>
              </a:rPr>
              <a:t>)</a:t>
            </a:r>
            <a:r>
              <a:rPr lang="ru-RU" sz="2400">
                <a:solidFill>
                  <a:srgbClr val="FF0000"/>
                </a:solidFill>
                <a:latin typeface="Arial Black"/>
                <a:cs typeface="Times New Roman"/>
              </a:rPr>
              <a:t> 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rcRect t="30418" b="5195"/>
          <a:stretch/>
        </p:blipFill>
        <p:spPr bwMode="auto">
          <a:xfrm>
            <a:off x="4860717" y="3760680"/>
            <a:ext cx="2135906" cy="244481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828630" y="1820453"/>
            <a:ext cx="3769895" cy="212056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1071845" y="3894110"/>
            <a:ext cx="2869414" cy="21432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2219061" y="1800545"/>
            <a:ext cx="2822341" cy="211675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rcRect l="4652" t="17433" r="13153"/>
          <a:stretch/>
        </p:blipFill>
        <p:spPr bwMode="auto">
          <a:xfrm>
            <a:off x="8197140" y="4022207"/>
            <a:ext cx="2568539" cy="1910135"/>
          </a:xfrm>
          <a:prstGeom prst="rect">
            <a:avLst/>
          </a:prstGeom>
          <a:effectLst>
            <a:softEdge rad="25400"/>
          </a:effec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2508"/>
    </mc:Choice>
    <mc:Fallback>
      <p:transition advTm="25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838200" y="-20568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>
              <a:solidFill>
                <a:srgbClr val="002060"/>
              </a:solidFill>
              <a:latin typeface="Arial Black"/>
              <a:cs typeface="Times New Roman"/>
            </a:endParaRPr>
          </a:p>
          <a:p>
            <a:pPr>
              <a:defRPr/>
            </a:pPr>
            <a:r>
              <a:rPr lang="ru-RU">
                <a:solidFill>
                  <a:srgbClr val="002060"/>
                </a:solidFill>
                <a:latin typeface="Arial Black"/>
                <a:cs typeface="Times New Roman"/>
              </a:rPr>
              <a:t>Номенклатура изделий</a:t>
            </a:r>
            <a:endParaRPr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672966" y="1119883"/>
            <a:ext cx="6265288" cy="11507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>
                <a:solidFill>
                  <a:srgbClr val="FF0000"/>
                </a:solidFill>
                <a:latin typeface="Arial Black"/>
                <a:cs typeface="Times New Roman"/>
              </a:rPr>
              <a:t>Длинномерные изделия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8485213" y="1361291"/>
            <a:ext cx="2661007" cy="4829157"/>
          </a:xfrm>
          <a:prstGeom prst="rect">
            <a:avLst/>
          </a:prstGeom>
        </p:spPr>
      </p:pic>
      <p:sp>
        <p:nvSpPr>
          <p:cNvPr id="11" name="Объект 2"/>
          <p:cNvSpPr txBox="1"/>
          <p:nvPr/>
        </p:nvSpPr>
        <p:spPr bwMode="auto">
          <a:xfrm>
            <a:off x="204701" y="1911191"/>
            <a:ext cx="7812247" cy="3369924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ru-RU" dirty="0">
                <a:solidFill>
                  <a:srgbClr val="0070C0"/>
                </a:solidFill>
                <a:latin typeface="Arial Black"/>
              </a:rPr>
              <a:t>На сегодняшний день</a:t>
            </a:r>
            <a:r>
              <a:rPr lang="en-US" dirty="0">
                <a:solidFill>
                  <a:srgbClr val="0070C0"/>
                </a:solidFill>
                <a:latin typeface="Arial Black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 Black"/>
              </a:rPr>
              <a:t>максимальный размер</a:t>
            </a:r>
            <a:r>
              <a:rPr lang="en-US" dirty="0">
                <a:solidFill>
                  <a:srgbClr val="0070C0"/>
                </a:solidFill>
                <a:latin typeface="Arial Black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 Black"/>
              </a:rPr>
              <a:t>выпускаемого изделия по длине составляет </a:t>
            </a:r>
            <a:endParaRPr dirty="0"/>
          </a:p>
          <a:p>
            <a:pPr marL="0" indent="0" algn="ctr">
              <a:lnSpc>
                <a:spcPct val="150000"/>
              </a:lnSpc>
              <a:buFont typeface="Arial"/>
              <a:buNone/>
              <a:defRPr/>
            </a:pPr>
            <a:r>
              <a:rPr lang="ru-RU" sz="3200" dirty="0">
                <a:solidFill>
                  <a:srgbClr val="FF0000"/>
                </a:solidFill>
                <a:latin typeface="Arial Black"/>
              </a:rPr>
              <a:t>1700 мм</a:t>
            </a:r>
            <a:endParaRPr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3238"/>
    </mc:Choice>
    <mc:Fallback>
      <p:transition advTm="32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Arial Black"/>
              </a:rPr>
              <a:t>Модернизация оборудования (</a:t>
            </a:r>
            <a:r>
              <a:rPr lang="ru-RU" sz="3200" dirty="0" smtClean="0">
                <a:solidFill>
                  <a:srgbClr val="002060"/>
                </a:solidFill>
                <a:latin typeface="Arial Black"/>
              </a:rPr>
              <a:t>2017-2018)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690688"/>
            <a:ext cx="10515600" cy="436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ru-RU">
                <a:solidFill>
                  <a:srgbClr val="0070C0"/>
                </a:solidFill>
                <a:latin typeface="Arial Black"/>
              </a:rPr>
              <a:t>Переход от жидкостного полимеризатора к воздушному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 b="13263"/>
          <a:stretch/>
        </p:blipFill>
        <p:spPr bwMode="auto">
          <a:xfrm>
            <a:off x="838200" y="2547991"/>
            <a:ext cx="4668745" cy="30269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592613" y="2547991"/>
            <a:ext cx="4035974" cy="3026980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Стрелка: вправо 9"/>
          <p:cNvSpPr/>
          <p:nvPr/>
        </p:nvSpPr>
        <p:spPr bwMode="auto">
          <a:xfrm>
            <a:off x="5679207" y="3805363"/>
            <a:ext cx="741145" cy="43631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46813" y="5733114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Рис.</a:t>
            </a:r>
            <a:r>
              <a:rPr lang="en-US" sz="2400" b="1"/>
              <a:t> </a:t>
            </a:r>
            <a:r>
              <a:rPr lang="ru-RU" sz="2400" b="1"/>
              <a:t>5 Глицериновый полимеризатор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420352" y="5733113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Рис.</a:t>
            </a:r>
            <a:r>
              <a:rPr lang="en-US" sz="2400" b="1"/>
              <a:t> </a:t>
            </a:r>
            <a:r>
              <a:rPr lang="ru-RU" sz="2400" b="1"/>
              <a:t>6 Воздушный полимеризатор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4947"/>
    </mc:Choice>
    <mc:Fallback>
      <p:transition advTm="49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Arial Black"/>
              </a:rPr>
              <a:t>Модернизация оборудования (</a:t>
            </a:r>
            <a:r>
              <a:rPr lang="ru-RU" sz="3200" dirty="0" smtClean="0">
                <a:solidFill>
                  <a:srgbClr val="002060"/>
                </a:solidFill>
                <a:latin typeface="Arial Black"/>
              </a:rPr>
              <a:t>2017-2018)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75353" y="1690688"/>
            <a:ext cx="11106364" cy="10798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400">
                <a:solidFill>
                  <a:srgbClr val="002060"/>
                </a:solidFill>
                <a:latin typeface="Arial Black"/>
              </a:rPr>
              <a:t>Автоматизация процесса растворения люминесцирующих добавок ускорила процесс производства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10C794-CADB-40D1-8B01-E4BCE97B66C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0" name="Стрелка: вправо 9"/>
          <p:cNvSpPr/>
          <p:nvPr/>
        </p:nvSpPr>
        <p:spPr bwMode="auto">
          <a:xfrm>
            <a:off x="5766697" y="3651201"/>
            <a:ext cx="741145" cy="43631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670765" y="2557645"/>
            <a:ext cx="4083092" cy="30623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 l="2879" t="5026" r="10977" b="13058"/>
          <a:stretch/>
        </p:blipFill>
        <p:spPr bwMode="auto">
          <a:xfrm>
            <a:off x="7520683" y="2557645"/>
            <a:ext cx="2729509" cy="31318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838200" y="5782868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Рис.</a:t>
            </a:r>
            <a:r>
              <a:rPr lang="en-US" sz="2400" b="1"/>
              <a:t> </a:t>
            </a:r>
            <a:r>
              <a:rPr lang="ru-RU" sz="2400" b="1"/>
              <a:t>7 Ручное растворение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7114953" y="578286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Рис.</a:t>
            </a:r>
            <a:r>
              <a:rPr lang="en-US" sz="2400" b="1"/>
              <a:t> </a:t>
            </a:r>
            <a:r>
              <a:rPr lang="ru-RU" sz="2400" b="1"/>
              <a:t>8 Установка «Кавалер»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0" advClick="1" advTm="4245"/>
    </mc:Choice>
    <mc:Fallback>
      <p:transition advTm="4245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575</Words>
  <Application>Microsoft Office PowerPoint</Application>
  <DocSecurity>0</DocSecurity>
  <PresentationFormat>Произвольный</PresentationFormat>
  <Paragraphs>193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«Перспективы развития производства пластмассовых сцинтилляторов до 2024 г. в рамках импортозамещения»</vt:lpstr>
      <vt:lpstr>Пластмассовый сцинтиллятор</vt:lpstr>
      <vt:lpstr>Основные паспортизируемые параметры</vt:lpstr>
      <vt:lpstr>Слайд 4</vt:lpstr>
      <vt:lpstr>Слайд 5</vt:lpstr>
      <vt:lpstr>Слайд 6</vt:lpstr>
      <vt:lpstr>Слайд 7</vt:lpstr>
      <vt:lpstr>Модернизация оборудования (2017-2018)</vt:lpstr>
      <vt:lpstr>Модернизация оборудования (2017-2018)</vt:lpstr>
      <vt:lpstr>Слайд 10</vt:lpstr>
      <vt:lpstr>Слайд 11</vt:lpstr>
      <vt:lpstr>Слайд 12</vt:lpstr>
      <vt:lpstr>Заказчики нашей продукции</vt:lpstr>
      <vt:lpstr> Обновление технологического процесса  (2022-2024)</vt:lpstr>
      <vt:lpstr>Слайд 15</vt:lpstr>
      <vt:lpstr>Слайд 16</vt:lpstr>
      <vt:lpstr>Импортозамещение</vt:lpstr>
      <vt:lpstr>Слайд 18</vt:lpstr>
      <vt:lpstr>Слайд 19</vt:lpstr>
      <vt:lpstr>Слайд 20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производства пластмассовых сцинтилляторов до 2024 г. в рамках импортозамещения</dc:title>
  <dc:creator>Пользователь</dc:creator>
  <cp:lastModifiedBy>user</cp:lastModifiedBy>
  <cp:revision>179</cp:revision>
  <dcterms:created xsi:type="dcterms:W3CDTF">2022-10-11T11:13:46Z</dcterms:created>
  <dcterms:modified xsi:type="dcterms:W3CDTF">2022-10-24T18:05:59Z</dcterms:modified>
  <dc:identifier/>
  <dc:language/>
  <cp:version/>
</cp:coreProperties>
</file>